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9" r:id="rId3"/>
    <p:sldId id="300" r:id="rId4"/>
    <p:sldId id="269" r:id="rId5"/>
    <p:sldId id="270" r:id="rId6"/>
    <p:sldId id="286" r:id="rId7"/>
    <p:sldId id="304" r:id="rId8"/>
    <p:sldId id="271" r:id="rId9"/>
    <p:sldId id="272" r:id="rId10"/>
    <p:sldId id="281" r:id="rId11"/>
    <p:sldId id="277" r:id="rId12"/>
    <p:sldId id="303" r:id="rId13"/>
    <p:sldId id="282" r:id="rId14"/>
    <p:sldId id="283" r:id="rId15"/>
    <p:sldId id="287" r:id="rId16"/>
    <p:sldId id="284" r:id="rId17"/>
    <p:sldId id="288" r:id="rId18"/>
    <p:sldId id="285" r:id="rId19"/>
    <p:sldId id="307" r:id="rId20"/>
    <p:sldId id="314" r:id="rId21"/>
    <p:sldId id="311" r:id="rId22"/>
    <p:sldId id="276" r:id="rId23"/>
    <p:sldId id="310" r:id="rId24"/>
    <p:sldId id="30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0BB273D-3829-4BE5-B96C-B988EB78C6A0}" type="datetimeFigureOut">
              <a:rPr lang="ru-RU" smtClean="0"/>
              <a:pPr/>
              <a:t>10.12.2015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D9BFC52-5F01-4956-9E30-DF08DF56CD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273D-3829-4BE5-B96C-B988EB78C6A0}" type="datetimeFigureOut">
              <a:rPr lang="ru-RU" smtClean="0"/>
              <a:pPr/>
              <a:t>10.12.2015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FC52-5F01-4956-9E30-DF08DF56CD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273D-3829-4BE5-B96C-B988EB78C6A0}" type="datetimeFigureOut">
              <a:rPr lang="ru-RU" smtClean="0"/>
              <a:pPr/>
              <a:t>10.12.2015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FC52-5F01-4956-9E30-DF08DF56CD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0B9D55E-D01B-4127-A3C6-DC92F48B15C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0BB273D-3829-4BE5-B96C-B988EB78C6A0}" type="datetimeFigureOut">
              <a:rPr lang="ru-RU" smtClean="0"/>
              <a:pPr/>
              <a:t>10.12.2015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FC52-5F01-4956-9E30-DF08DF56CD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0BB273D-3829-4BE5-B96C-B988EB78C6A0}" type="datetimeFigureOut">
              <a:rPr lang="ru-RU" smtClean="0"/>
              <a:pPr/>
              <a:t>10.12.2015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D9BFC52-5F01-4956-9E30-DF08DF56CD6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0BB273D-3829-4BE5-B96C-B988EB78C6A0}" type="datetimeFigureOut">
              <a:rPr lang="ru-RU" smtClean="0"/>
              <a:pPr/>
              <a:t>10.12.2015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D9BFC52-5F01-4956-9E30-DF08DF56CD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0BB273D-3829-4BE5-B96C-B988EB78C6A0}" type="datetimeFigureOut">
              <a:rPr lang="ru-RU" smtClean="0"/>
              <a:pPr/>
              <a:t>10.12.2015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D9BFC52-5F01-4956-9E30-DF08DF56CD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273D-3829-4BE5-B96C-B988EB78C6A0}" type="datetimeFigureOut">
              <a:rPr lang="ru-RU" smtClean="0"/>
              <a:pPr/>
              <a:t>10.12.2015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FC52-5F01-4956-9E30-DF08DF56CD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0BB273D-3829-4BE5-B96C-B988EB78C6A0}" type="datetimeFigureOut">
              <a:rPr lang="ru-RU" smtClean="0"/>
              <a:pPr/>
              <a:t>10.12.2015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D9BFC52-5F01-4956-9E30-DF08DF56CD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0BB273D-3829-4BE5-B96C-B988EB78C6A0}" type="datetimeFigureOut">
              <a:rPr lang="ru-RU" smtClean="0"/>
              <a:pPr/>
              <a:t>10.12.2015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D9BFC52-5F01-4956-9E30-DF08DF56CD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0BB273D-3829-4BE5-B96C-B988EB78C6A0}" type="datetimeFigureOut">
              <a:rPr lang="ru-RU" smtClean="0"/>
              <a:pPr/>
              <a:t>10.12.2015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D9BFC52-5F01-4956-9E30-DF08DF56CD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0BB273D-3829-4BE5-B96C-B988EB78C6A0}" type="datetimeFigureOut">
              <a:rPr lang="ru-RU" smtClean="0"/>
              <a:pPr/>
              <a:t>10.12.2015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D9BFC52-5F01-4956-9E30-DF08DF56CD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6" y="0"/>
            <a:ext cx="91270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428728" y="714356"/>
            <a:ext cx="7410472" cy="35719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Дум высокое стремленье</a:t>
            </a:r>
            <a:endParaRPr lang="ru-RU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4286256"/>
            <a:ext cx="7643866" cy="221457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14 декабря – 190 лет со дня восстания декабристов</a:t>
            </a:r>
            <a:endParaRPr lang="ru-RU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428604"/>
            <a:ext cx="385765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3643314"/>
            <a:ext cx="3929090" cy="275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85720" y="500042"/>
            <a:ext cx="44291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sz="1600" b="1" dirty="0" smtClean="0"/>
              <a:t>Киянская, О. И. Декабрист Михаил Бестужев- Рюмин / О. И. Киянская // Отечественная история.</a:t>
            </a:r>
          </a:p>
          <a:p>
            <a:pPr>
              <a:buFontTx/>
              <a:buNone/>
            </a:pPr>
            <a:r>
              <a:rPr lang="ru-RU" sz="1600" b="1" dirty="0" smtClean="0"/>
              <a:t>– 2001. –  № 6. – С. 3 – 23.</a:t>
            </a:r>
          </a:p>
          <a:p>
            <a:pPr>
              <a:buFontTx/>
              <a:buNone/>
            </a:pPr>
            <a:endParaRPr lang="ru-RU" sz="1600" b="1" dirty="0" smtClean="0"/>
          </a:p>
          <a:p>
            <a:pPr>
              <a:buFontTx/>
              <a:buNone/>
            </a:pPr>
            <a:r>
              <a:rPr lang="ru-RU" sz="1600" b="1" dirty="0" smtClean="0"/>
              <a:t>Киянская, О. И. Декабрист Сергей Волконский / О. И.</a:t>
            </a:r>
          </a:p>
          <a:p>
            <a:pPr>
              <a:buFontTx/>
              <a:buNone/>
            </a:pPr>
            <a:r>
              <a:rPr lang="ru-RU" sz="1600" b="1" dirty="0" smtClean="0"/>
              <a:t>Киянская //  Отечественная история. – 2004. - № 6. -</a:t>
            </a:r>
          </a:p>
          <a:p>
            <a:pPr>
              <a:buFontTx/>
              <a:buNone/>
            </a:pPr>
            <a:r>
              <a:rPr lang="ru-RU" sz="1600" b="1" dirty="0" smtClean="0"/>
              <a:t>С. 98 – 116.</a:t>
            </a:r>
          </a:p>
          <a:p>
            <a:pPr>
              <a:buFontTx/>
              <a:buNone/>
            </a:pPr>
            <a:endParaRPr lang="ru-RU" sz="1600" b="1" dirty="0" smtClean="0"/>
          </a:p>
          <a:p>
            <a:pPr>
              <a:buFontTx/>
              <a:buNone/>
            </a:pPr>
            <a:r>
              <a:rPr lang="ru-RU" sz="1600" b="1" dirty="0" smtClean="0"/>
              <a:t>Эдельман, О. Длинный стол в освещенной комнате</a:t>
            </a:r>
          </a:p>
          <a:p>
            <a:pPr>
              <a:buFontTx/>
              <a:buNone/>
            </a:pPr>
            <a:r>
              <a:rPr lang="ru-RU" sz="1600" b="1" dirty="0" smtClean="0"/>
              <a:t>(следствие над декабристами) /  О. Эдельман // Родина. –</a:t>
            </a:r>
          </a:p>
          <a:p>
            <a:pPr>
              <a:buFontTx/>
              <a:buNone/>
            </a:pPr>
            <a:r>
              <a:rPr lang="ru-RU" sz="1600" b="1" dirty="0" smtClean="0"/>
              <a:t> 2011. - № 7. – С. 104 – 108.</a:t>
            </a:r>
          </a:p>
          <a:p>
            <a:pPr>
              <a:buFontTx/>
              <a:buNone/>
            </a:pPr>
            <a:endParaRPr lang="ru-RU" sz="1600" b="1" dirty="0" smtClean="0"/>
          </a:p>
          <a:p>
            <a:pPr>
              <a:buFontTx/>
              <a:buNone/>
            </a:pPr>
            <a:r>
              <a:rPr lang="ru-RU" sz="1600" b="1" dirty="0" smtClean="0"/>
              <a:t>Экштут, С. Декабристы поневоле / С. Экштут // 12.Родина. –</a:t>
            </a:r>
          </a:p>
          <a:p>
            <a:pPr>
              <a:buFontTx/>
              <a:buNone/>
            </a:pPr>
            <a:r>
              <a:rPr lang="ru-RU" sz="1600" b="1" dirty="0" smtClean="0"/>
              <a:t>2009. - № 12. – С. 115 – 116.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Своей судьбой гордимся мы</a:t>
            </a:r>
            <a:br>
              <a:rPr lang="ru-RU" dirty="0" smtClean="0"/>
            </a:br>
            <a:r>
              <a:rPr lang="ru-RU" sz="3200" dirty="0" smtClean="0">
                <a:solidFill>
                  <a:schemeClr val="tx1"/>
                </a:solidFill>
              </a:rPr>
              <a:t>(воспоминания и записки декабристов и о декабристах)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type="body" idx="1"/>
          </p:nvPr>
        </p:nvSpPr>
        <p:spPr>
          <a:xfrm>
            <a:off x="2786050" y="4286256"/>
            <a:ext cx="6143668" cy="2286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b="1" dirty="0" smtClean="0"/>
              <a:t>63.3</a:t>
            </a:r>
          </a:p>
          <a:p>
            <a:pPr>
              <a:buNone/>
            </a:pPr>
            <a:r>
              <a:rPr lang="ru-RU" b="1" dirty="0" smtClean="0"/>
              <a:t>Б-24</a:t>
            </a:r>
          </a:p>
          <a:p>
            <a:pPr>
              <a:buNone/>
            </a:pPr>
            <a:r>
              <a:rPr lang="ru-RU" b="1" dirty="0" smtClean="0"/>
              <a:t>Барановская М.Ю. Декабрист Николай Бестужев / М.Ю. Барановская. – М. : Издательство культурно-просветительской литературы, 1954. – 294 с.</a:t>
            </a: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5720" y="2428868"/>
            <a:ext cx="2106963" cy="3071834"/>
          </a:xfrm>
          <a:prstGeom prst="rect">
            <a:avLst/>
          </a:prstGeom>
          <a:noFill/>
          <a:ln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071678"/>
            <a:ext cx="251142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42844" y="428604"/>
            <a:ext cx="4214842" cy="4525963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ru-RU" sz="2000" b="1" dirty="0">
                <a:solidFill>
                  <a:schemeClr val="bg1"/>
                </a:solidFill>
              </a:rPr>
              <a:t>     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smtClean="0"/>
              <a:t>63.3</a:t>
            </a:r>
            <a:endParaRPr lang="ru-RU" sz="2200" b="1" dirty="0"/>
          </a:p>
          <a:p>
            <a:pPr>
              <a:buFontTx/>
              <a:buNone/>
            </a:pPr>
            <a:r>
              <a:rPr lang="ru-RU" sz="2200" b="1" dirty="0"/>
              <a:t>    </a:t>
            </a:r>
            <a:r>
              <a:rPr lang="ru-RU" sz="2200" b="1" dirty="0" smtClean="0"/>
              <a:t>  Д </a:t>
            </a:r>
            <a:r>
              <a:rPr lang="ru-RU" sz="2200" b="1" dirty="0"/>
              <a:t>28</a:t>
            </a:r>
          </a:p>
          <a:p>
            <a:pPr>
              <a:buFontTx/>
              <a:buNone/>
            </a:pPr>
            <a:r>
              <a:rPr lang="ru-RU" sz="2200" b="1" dirty="0"/>
              <a:t>    </a:t>
            </a:r>
            <a:r>
              <a:rPr lang="ru-RU" sz="2200" b="1" dirty="0" smtClean="0"/>
              <a:t>  Декабристы </a:t>
            </a:r>
            <a:r>
              <a:rPr lang="ru-RU" sz="2200" b="1" dirty="0"/>
              <a:t>рассказывают…/ </a:t>
            </a:r>
            <a:r>
              <a:rPr lang="en-US" sz="2200" b="1" dirty="0"/>
              <a:t>[</a:t>
            </a:r>
            <a:r>
              <a:rPr lang="ru-RU" sz="2200" b="1" dirty="0"/>
              <a:t>Сост. Э. Павлюченко</a:t>
            </a:r>
            <a:r>
              <a:rPr lang="en-US" sz="2200" b="1" dirty="0"/>
              <a:t>]</a:t>
            </a:r>
            <a:r>
              <a:rPr lang="ru-RU" sz="2200" b="1" dirty="0"/>
              <a:t>. – М: Молодая гвардия, 1975. – 336 с.: ил. – (Тебе в дорогу, романтик).</a:t>
            </a:r>
          </a:p>
          <a:p>
            <a:pPr>
              <a:buFontTx/>
              <a:buNone/>
            </a:pPr>
            <a:endParaRPr lang="ru-RU" sz="2400" b="1" dirty="0"/>
          </a:p>
          <a:p>
            <a:pPr>
              <a:buFontTx/>
              <a:buNone/>
            </a:pPr>
            <a:r>
              <a:rPr lang="ru-RU" sz="2400" b="1" dirty="0"/>
              <a:t>    </a:t>
            </a:r>
            <a:r>
              <a:rPr lang="ru-RU" sz="2400" b="1" dirty="0" smtClean="0"/>
              <a:t> </a:t>
            </a:r>
            <a:r>
              <a:rPr lang="ru-RU" sz="1900" b="1" dirty="0" smtClean="0"/>
              <a:t>Основная </a:t>
            </a:r>
            <a:r>
              <a:rPr lang="ru-RU" sz="1900" b="1" dirty="0"/>
              <a:t>часть книги - воспоминания, дневники, отрывки из литературных произведений декабристов. Некоторые материалы, а также иллюстрации, печатаются впервые.</a:t>
            </a:r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428604"/>
            <a:ext cx="2286016" cy="308155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14290"/>
            <a:ext cx="2581275" cy="333375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789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 rot="468706">
            <a:off x="4891879" y="3025836"/>
            <a:ext cx="2739426" cy="3842766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2786050" y="214291"/>
            <a:ext cx="6072230" cy="292895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</a:t>
            </a:r>
            <a:r>
              <a:rPr lang="ru-RU" sz="2000" b="1" dirty="0" smtClean="0"/>
              <a:t>63.3(2)47</a:t>
            </a:r>
          </a:p>
          <a:p>
            <a:pPr>
              <a:buNone/>
            </a:pPr>
            <a:r>
              <a:rPr lang="ru-RU" sz="2000" b="1" dirty="0" smtClean="0"/>
              <a:t>     В-67</a:t>
            </a:r>
          </a:p>
          <a:p>
            <a:pPr>
              <a:buNone/>
            </a:pPr>
            <a:r>
              <a:rPr lang="ru-RU" sz="2000" b="1" dirty="0" smtClean="0"/>
              <a:t>     Волконский С.Г. Записки / Издание подготовлено А.З. Тихантовской, Н.Ф. Караш, Б.Н. Капелюш. – Иркутск : Восточно-Сибирское книжное издательство, 1991. – 512 с., ил. – (Серия «Полярная звезда»).</a:t>
            </a:r>
          </a:p>
          <a:p>
            <a:endParaRPr lang="ru-RU" dirty="0"/>
          </a:p>
        </p:txBody>
      </p:sp>
      <p:pic>
        <p:nvPicPr>
          <p:cNvPr id="9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57166"/>
            <a:ext cx="2493962" cy="3657600"/>
          </a:xfrm>
          <a:noFill/>
          <a:ln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143248"/>
            <a:ext cx="3714776" cy="268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572000" y="592933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/>
              <a:t>Дом Волконского в Петербурге на Мойке, 12</a:t>
            </a:r>
            <a:endParaRPr lang="ru-RU" sz="1400" b="1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3357562"/>
            <a:ext cx="2409825" cy="28575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71472" y="6357958"/>
            <a:ext cx="35814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П. Соколов "Портрет С. Волконского"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3714744" y="357166"/>
            <a:ext cx="4895856" cy="2971800"/>
          </a:xfrm>
        </p:spPr>
        <p:txBody>
          <a:bodyPr/>
          <a:lstStyle/>
          <a:p>
            <a:pPr>
              <a:buFontTx/>
              <a:buNone/>
            </a:pPr>
            <a:r>
              <a:rPr lang="ru-RU" sz="2000" b="1" dirty="0">
                <a:solidFill>
                  <a:schemeClr val="bg1"/>
                </a:solidFill>
              </a:rPr>
              <a:t>     </a:t>
            </a:r>
            <a:r>
              <a:rPr lang="ru-RU" sz="2000" b="1" dirty="0"/>
              <a:t>63.3 (2)</a:t>
            </a:r>
          </a:p>
          <a:p>
            <a:pPr>
              <a:buFontTx/>
              <a:buNone/>
            </a:pPr>
            <a:r>
              <a:rPr lang="ru-RU" sz="2000" b="1" dirty="0"/>
              <a:t>     Л 78</a:t>
            </a:r>
          </a:p>
          <a:p>
            <a:pPr>
              <a:buFontTx/>
              <a:buNone/>
            </a:pPr>
            <a:r>
              <a:rPr lang="ru-RU" sz="2000" b="1" dirty="0"/>
              <a:t>     Лорер, Н. И. Записки декабриста / Н. И. Лорер. – Иркутск: Восточно – Сибирское кн. изд-во, 1984. – 416 с.: ил.</a:t>
            </a:r>
          </a:p>
          <a:p>
            <a:pPr>
              <a:buFontTx/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143372" y="2143116"/>
            <a:ext cx="450059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ru-RU" sz="1600" dirty="0">
              <a:solidFill>
                <a:schemeClr val="bg1"/>
              </a:solidFill>
            </a:endParaRPr>
          </a:p>
          <a:p>
            <a:endParaRPr lang="ru-RU" sz="1600" dirty="0">
              <a:solidFill>
                <a:schemeClr val="bg1"/>
              </a:solidFill>
            </a:endParaRPr>
          </a:p>
          <a:p>
            <a:endParaRPr lang="ru-RU" sz="1600" dirty="0">
              <a:solidFill>
                <a:schemeClr val="bg1"/>
              </a:solidFill>
            </a:endParaRP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b="1" dirty="0"/>
              <a:t>Записки декабриста Н. И. Лорера - один из самых замечательных памятников </a:t>
            </a:r>
            <a:r>
              <a:rPr lang="ru-RU" sz="1600" b="1" dirty="0" smtClean="0"/>
              <a:t>декабристской  </a:t>
            </a:r>
            <a:r>
              <a:rPr lang="ru-RU" sz="1600" b="1" dirty="0"/>
              <a:t>мемуаристики. Деятельный член Южного общества, близкий друг П. И. Пестеля, Н. И. Лорер оставил чрезвычайно интересные воспоминания, содержащие подчас уникальные сведения об истории движения декабристов, общественной мысли и литературы.</a:t>
            </a:r>
          </a:p>
        </p:txBody>
      </p:sp>
      <p:pic>
        <p:nvPicPr>
          <p:cNvPr id="33804" name="Picture 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 rot="21338080">
            <a:off x="428596" y="1428736"/>
            <a:ext cx="2768600" cy="4114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0" y="285728"/>
            <a:ext cx="4429124" cy="6357982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ru-RU" sz="2000" b="1" dirty="0">
                <a:solidFill>
                  <a:schemeClr val="bg1"/>
                </a:solidFill>
              </a:rPr>
              <a:t>     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200" b="1" dirty="0" smtClean="0"/>
              <a:t>63.3</a:t>
            </a:r>
            <a:endParaRPr lang="ru-RU" sz="2200" b="1" dirty="0"/>
          </a:p>
          <a:p>
            <a:pPr>
              <a:buFontTx/>
              <a:buNone/>
            </a:pPr>
            <a:r>
              <a:rPr lang="ru-RU" sz="2200" b="1" dirty="0"/>
              <a:t>     </a:t>
            </a:r>
            <a:r>
              <a:rPr lang="ru-RU" sz="2200" b="1" dirty="0" smtClean="0"/>
              <a:t> М </a:t>
            </a:r>
            <a:r>
              <a:rPr lang="ru-RU" sz="2200" b="1" dirty="0"/>
              <a:t>49</a:t>
            </a:r>
          </a:p>
          <a:p>
            <a:pPr>
              <a:buFontTx/>
              <a:buNone/>
            </a:pPr>
            <a:r>
              <a:rPr lang="ru-RU" sz="2200" b="1" dirty="0"/>
              <a:t>     </a:t>
            </a:r>
            <a:r>
              <a:rPr lang="ru-RU" sz="2200" b="1" dirty="0" smtClean="0"/>
              <a:t> Мемуары </a:t>
            </a:r>
            <a:r>
              <a:rPr lang="ru-RU" sz="2200" b="1" dirty="0"/>
              <a:t>декабристов. Северное общество / </a:t>
            </a:r>
            <a:r>
              <a:rPr lang="en-US" sz="2200" b="1" dirty="0"/>
              <a:t>[</a:t>
            </a:r>
            <a:r>
              <a:rPr lang="ru-RU" sz="2200" b="1" dirty="0"/>
              <a:t> Сост. В. А. Федоров</a:t>
            </a:r>
            <a:r>
              <a:rPr lang="en-US" sz="2200" b="1" dirty="0"/>
              <a:t>]</a:t>
            </a:r>
            <a:r>
              <a:rPr lang="ru-RU" sz="2200" b="1" dirty="0"/>
              <a:t>. – М: Изд-во Московского у –та, 1981. – 400 с.: ил.</a:t>
            </a:r>
          </a:p>
          <a:p>
            <a:pPr>
              <a:buFontTx/>
              <a:buNone/>
            </a:pPr>
            <a:endParaRPr lang="ru-RU" sz="2000" b="1" dirty="0"/>
          </a:p>
          <a:p>
            <a:pPr>
              <a:buFontTx/>
              <a:buNone/>
            </a:pPr>
            <a:r>
              <a:rPr lang="ru-RU" sz="1600" b="1" dirty="0"/>
              <a:t>      </a:t>
            </a:r>
            <a:r>
              <a:rPr lang="ru-RU" sz="1600" b="1" dirty="0" smtClean="0"/>
              <a:t> </a:t>
            </a:r>
            <a:r>
              <a:rPr lang="ru-RU" sz="1700" b="1" dirty="0" smtClean="0"/>
              <a:t>Настоящее </a:t>
            </a:r>
            <a:r>
              <a:rPr lang="ru-RU" sz="1700" b="1" dirty="0"/>
              <a:t>издание включает в себя воспоминания видных деятелей Северного общества и участников восстания 14декабря 1825 г. С.П.Трубецкого, Е.П.Оболенского, А.М.Муравьева и др. Мемуары содержат важные сведения об общественно-политической жизни России после Отечественной войны 1812 г., о возникновении декабристского движения, создании и деятельности тайных декабристских обществ. </a:t>
            </a:r>
          </a:p>
        </p:txBody>
      </p:sp>
      <p:pic>
        <p:nvPicPr>
          <p:cNvPr id="3994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 rot="275631">
            <a:off x="5196069" y="3229541"/>
            <a:ext cx="2566577" cy="3416078"/>
          </a:xfrm>
          <a:noFill/>
          <a:ln/>
        </p:spPr>
      </p:pic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22673">
            <a:off x="4367906" y="273530"/>
            <a:ext cx="2381250" cy="322897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214290"/>
            <a:ext cx="2381250" cy="322897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3571868" y="785794"/>
            <a:ext cx="5143536" cy="4525963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ru-RU" sz="2000" b="1" dirty="0">
                <a:solidFill>
                  <a:schemeClr val="bg1"/>
                </a:solidFill>
              </a:rPr>
              <a:t>     </a:t>
            </a:r>
            <a:r>
              <a:rPr lang="ru-RU" sz="2200" b="1" dirty="0" smtClean="0"/>
              <a:t>63.3</a:t>
            </a:r>
            <a:endParaRPr lang="ru-RU" sz="2200" b="1" dirty="0"/>
          </a:p>
          <a:p>
            <a:pPr>
              <a:buFontTx/>
              <a:buNone/>
            </a:pPr>
            <a:r>
              <a:rPr lang="ru-RU" sz="2200" b="1" dirty="0"/>
              <a:t>     М91</a:t>
            </a:r>
          </a:p>
          <a:p>
            <a:pPr>
              <a:buFontTx/>
              <a:buNone/>
            </a:pPr>
            <a:r>
              <a:rPr lang="ru-RU" sz="2200" b="1" dirty="0"/>
              <a:t>     Муравьев, А. Н. Сочинения и письма / А. Н. Муравьев. – Иркутск: Восточно- Сибирское кн. изд-во, 1986. – 448 с</a:t>
            </a:r>
            <a:r>
              <a:rPr lang="ru-RU" sz="2200" b="1" dirty="0" smtClean="0"/>
              <a:t>.: ил</a:t>
            </a:r>
            <a:r>
              <a:rPr lang="ru-RU" sz="2200" b="1" dirty="0"/>
              <a:t>. – (Полярная звезда).</a:t>
            </a:r>
          </a:p>
          <a:p>
            <a:pPr>
              <a:buFontTx/>
              <a:buNone/>
            </a:pPr>
            <a:endParaRPr lang="ru-RU" sz="2000" b="1" dirty="0"/>
          </a:p>
          <a:p>
            <a:pPr>
              <a:buFontTx/>
              <a:buNone/>
            </a:pPr>
            <a:r>
              <a:rPr lang="ru-RU" sz="2000" b="1" dirty="0"/>
              <a:t>      </a:t>
            </a:r>
            <a:r>
              <a:rPr lang="ru-RU" sz="1900" b="1" dirty="0"/>
              <a:t>Том посвящен основателю первой декабристской тайной организации  Союза спасения – А. Н. Муравьеву, принимавшему участие в разработке программы и тактики первых тайных обществ декабристов.</a:t>
            </a:r>
          </a:p>
          <a:p>
            <a:pPr>
              <a:buFontTx/>
              <a:buNone/>
            </a:pPr>
            <a:r>
              <a:rPr lang="ru-RU" sz="2000" b="1" dirty="0">
                <a:solidFill>
                  <a:schemeClr val="bg1"/>
                </a:solidFill>
              </a:rPr>
              <a:t>    </a:t>
            </a:r>
          </a:p>
        </p:txBody>
      </p:sp>
      <p:pic>
        <p:nvPicPr>
          <p:cNvPr id="5120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 rot="21270217">
            <a:off x="374382" y="856616"/>
            <a:ext cx="2191674" cy="3448164"/>
          </a:xfrm>
          <a:noFill/>
          <a:ln/>
        </p:spPr>
      </p:pic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3143248"/>
            <a:ext cx="2381250" cy="324802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500034" y="357166"/>
            <a:ext cx="4857784" cy="2928957"/>
          </a:xfrm>
        </p:spPr>
        <p:txBody>
          <a:bodyPr>
            <a:normAutofit fontScale="55000" lnSpcReduction="20000"/>
          </a:bodyPr>
          <a:lstStyle/>
          <a:p>
            <a:pPr>
              <a:buFontTx/>
              <a:buNone/>
            </a:pPr>
            <a:r>
              <a:rPr lang="ru-RU" sz="2000" b="1" dirty="0">
                <a:solidFill>
                  <a:schemeClr val="bg1"/>
                </a:solidFill>
              </a:rPr>
              <a:t>     </a:t>
            </a:r>
            <a:r>
              <a:rPr lang="ru-RU" sz="2000" b="1" dirty="0" smtClean="0">
                <a:solidFill>
                  <a:schemeClr val="bg1"/>
                </a:solidFill>
              </a:rPr>
              <a:t>     </a:t>
            </a:r>
            <a:r>
              <a:rPr lang="ru-RU" sz="3600" b="1" dirty="0" smtClean="0"/>
              <a:t>63.3</a:t>
            </a:r>
            <a:endParaRPr lang="ru-RU" sz="3600" b="1" dirty="0"/>
          </a:p>
          <a:p>
            <a:pPr>
              <a:buFontTx/>
              <a:buNone/>
            </a:pPr>
            <a:r>
              <a:rPr lang="ru-RU" sz="3600" b="1" dirty="0"/>
              <a:t>     </a:t>
            </a:r>
            <a:r>
              <a:rPr lang="ru-RU" sz="3600" b="1" dirty="0" smtClean="0"/>
              <a:t> П </a:t>
            </a:r>
            <a:r>
              <a:rPr lang="ru-RU" sz="3600" b="1" dirty="0"/>
              <a:t>12</a:t>
            </a:r>
          </a:p>
          <a:p>
            <a:pPr>
              <a:buFontTx/>
              <a:buNone/>
            </a:pPr>
            <a:r>
              <a:rPr lang="ru-RU" sz="3600" b="1" dirty="0"/>
              <a:t>    </a:t>
            </a:r>
            <a:r>
              <a:rPr lang="ru-RU" sz="3600" b="1" dirty="0" smtClean="0"/>
              <a:t>  Павлова</a:t>
            </a:r>
            <a:r>
              <a:rPr lang="ru-RU" sz="3600" b="1" dirty="0"/>
              <a:t>, Г. Е. Декабрист Николай Бестужев – историк русского флота / Г. Е. Павлова. – М: Воениздат, 1953. -  84 с. </a:t>
            </a:r>
          </a:p>
          <a:p>
            <a:pPr>
              <a:buFontTx/>
              <a:buNone/>
            </a:pPr>
            <a:endParaRPr lang="ru-RU" sz="2000" b="1" dirty="0"/>
          </a:p>
          <a:p>
            <a:pPr>
              <a:buFontTx/>
              <a:buNone/>
            </a:pPr>
            <a:r>
              <a:rPr lang="ru-RU" sz="1600" dirty="0"/>
              <a:t>    </a:t>
            </a:r>
            <a:r>
              <a:rPr lang="ru-RU" sz="1600" dirty="0" smtClean="0"/>
              <a:t>    </a:t>
            </a:r>
          </a:p>
          <a:p>
            <a:pPr>
              <a:buFontTx/>
              <a:buNone/>
            </a:pPr>
            <a:endParaRPr lang="ru-RU" sz="1600" dirty="0" smtClean="0"/>
          </a:p>
          <a:p>
            <a:pPr>
              <a:buFontTx/>
              <a:buNone/>
            </a:pPr>
            <a:endParaRPr lang="ru-RU" sz="1600" dirty="0" smtClean="0"/>
          </a:p>
          <a:p>
            <a:pPr>
              <a:buFontTx/>
              <a:buNone/>
            </a:pPr>
            <a:r>
              <a:rPr lang="ru-RU" dirty="0" smtClean="0"/>
              <a:t>.</a:t>
            </a:r>
            <a:endParaRPr lang="ru-RU" dirty="0"/>
          </a:p>
          <a:p>
            <a:pPr>
              <a:buFontTx/>
              <a:buNone/>
            </a:pPr>
            <a:r>
              <a:rPr lang="ru-RU" b="1" dirty="0">
                <a:solidFill>
                  <a:schemeClr val="bg1"/>
                </a:solidFill>
              </a:rPr>
              <a:t>      </a:t>
            </a:r>
          </a:p>
          <a:p>
            <a:pPr>
              <a:buFontTx/>
              <a:buNone/>
            </a:pPr>
            <a:r>
              <a:rPr lang="ru-RU" sz="2000" b="1" dirty="0">
                <a:solidFill>
                  <a:schemeClr val="bg1"/>
                </a:solidFill>
              </a:rPr>
              <a:t>     </a:t>
            </a:r>
          </a:p>
        </p:txBody>
      </p:sp>
      <p:pic>
        <p:nvPicPr>
          <p:cNvPr id="35847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 rot="354769">
            <a:off x="5800064" y="1551358"/>
            <a:ext cx="2571090" cy="3687005"/>
          </a:xfrm>
          <a:noFill/>
          <a:ln/>
        </p:spPr>
      </p:pic>
      <p:sp>
        <p:nvSpPr>
          <p:cNvPr id="4" name="Прямоугольник 3"/>
          <p:cNvSpPr/>
          <p:nvPr/>
        </p:nvSpPr>
        <p:spPr>
          <a:xfrm>
            <a:off x="857224" y="2500306"/>
            <a:ext cx="4572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None/>
            </a:pPr>
            <a:endParaRPr lang="ru-RU" sz="1100" dirty="0" smtClean="0"/>
          </a:p>
          <a:p>
            <a:pPr>
              <a:buFontTx/>
              <a:buNone/>
            </a:pPr>
            <a:r>
              <a:rPr lang="ru-RU" sz="1600" b="1" dirty="0" smtClean="0"/>
              <a:t>Н. Бестужев решил создать морскую историю России на фоне общественно-политической жизни страны. К сожалению, разгром декабристского восстания и ссылка в Сибирь помешали Н. Бестужеву закончить работу. Однако и в неоконченном виде его труд представляет знаменательное явление в морской литературе, как первая попытка создать новое направление в военно – морской историографии.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42910" y="500042"/>
            <a:ext cx="4538666" cy="5857916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None/>
            </a:pPr>
            <a:r>
              <a:rPr lang="ru-RU" sz="1600" b="1" dirty="0"/>
              <a:t>      </a:t>
            </a:r>
            <a:r>
              <a:rPr lang="ru-RU" sz="1600" b="1" dirty="0" smtClean="0"/>
              <a:t>   </a:t>
            </a:r>
            <a:r>
              <a:rPr lang="ru-RU" b="1" dirty="0" smtClean="0"/>
              <a:t>63.312</a:t>
            </a:r>
            <a:endParaRPr lang="ru-RU" b="1" dirty="0"/>
          </a:p>
          <a:p>
            <a:pPr>
              <a:buFontTx/>
              <a:buNone/>
            </a:pPr>
            <a:r>
              <a:rPr lang="ru-RU" b="1" dirty="0"/>
              <a:t>      Т 77</a:t>
            </a:r>
          </a:p>
          <a:p>
            <a:pPr>
              <a:buFontTx/>
              <a:buNone/>
            </a:pPr>
            <a:r>
              <a:rPr lang="ru-RU" b="1" dirty="0"/>
              <a:t>      Трубецкой, С. П. Материалы о жизни и революционной деятельности. Том 2. Письма, дневник 1857-1858 гг. / С. П. Трубецкой. – Иркутск: Восточно – Сибирское кн. изд-во, 1987. – 608 с</a:t>
            </a:r>
            <a:r>
              <a:rPr lang="ru-RU" b="1" dirty="0" smtClean="0"/>
              <a:t>.: ил</a:t>
            </a:r>
            <a:r>
              <a:rPr lang="ru-RU" b="1" dirty="0"/>
              <a:t>. – (Полярная звезда).</a:t>
            </a:r>
          </a:p>
          <a:p>
            <a:pPr>
              <a:buFontTx/>
              <a:buNone/>
            </a:pPr>
            <a:r>
              <a:rPr lang="ru-RU" sz="2400" b="1" dirty="0"/>
              <a:t>      </a:t>
            </a:r>
          </a:p>
          <a:p>
            <a:pPr>
              <a:buFontTx/>
              <a:buNone/>
            </a:pPr>
            <a:endParaRPr lang="ru-RU" sz="2400" b="1" dirty="0"/>
          </a:p>
          <a:p>
            <a:pPr>
              <a:buFontTx/>
              <a:buNone/>
            </a:pPr>
            <a:r>
              <a:rPr lang="ru-RU" sz="2400" b="1" dirty="0"/>
              <a:t>      </a:t>
            </a:r>
            <a:r>
              <a:rPr lang="ru-RU" sz="2300" b="1" dirty="0"/>
              <a:t>Публикуемые в данном томе письма и дневник относятся в основном к сибирскому и послесибирскому периодам жизни декабриста и содержат сведения о его политических взглядах, отношении к Крымской войне, крестьянской реформе и самодержавию.</a:t>
            </a:r>
          </a:p>
          <a:p>
            <a:pPr>
              <a:buFontTx/>
              <a:buNone/>
            </a:pPr>
            <a:r>
              <a:rPr lang="ru-RU" sz="1400" dirty="0">
                <a:solidFill>
                  <a:schemeClr val="bg1"/>
                </a:solidFill>
              </a:rPr>
              <a:t>       </a:t>
            </a:r>
          </a:p>
          <a:p>
            <a:pPr>
              <a:buFontTx/>
              <a:buNone/>
            </a:pPr>
            <a:endParaRPr lang="ru-RU" sz="14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ru-RU" sz="1400" b="1" dirty="0">
                <a:solidFill>
                  <a:schemeClr val="bg1"/>
                </a:solidFill>
              </a:rPr>
              <a:t>      </a:t>
            </a:r>
          </a:p>
        </p:txBody>
      </p:sp>
      <p:pic>
        <p:nvPicPr>
          <p:cNvPr id="31754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500694" y="357166"/>
            <a:ext cx="2979738" cy="4343400"/>
          </a:xfrm>
          <a:noFill/>
          <a:ln/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3352800"/>
            <a:ext cx="279876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Во глубине сибирских руд…</a:t>
            </a:r>
            <a:br>
              <a:rPr lang="ru-RU" sz="3200" dirty="0" smtClean="0"/>
            </a:br>
            <a:r>
              <a:rPr lang="ru-RU" sz="3200" dirty="0" smtClean="0"/>
              <a:t>Декабристы на каторге и в ссылке</a:t>
            </a:r>
            <a:endParaRPr lang="ru-RU" sz="32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928802"/>
            <a:ext cx="2262174" cy="199073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Декабристы и Сибирь / </a:t>
            </a:r>
            <a:r>
              <a:rPr lang="en-US" b="1" dirty="0" smtClean="0">
                <a:solidFill>
                  <a:schemeClr val="bg1"/>
                </a:solidFill>
              </a:rPr>
              <a:t>[</a:t>
            </a:r>
            <a:r>
              <a:rPr lang="ru-RU" b="1" dirty="0" smtClean="0">
                <a:solidFill>
                  <a:schemeClr val="bg1"/>
                </a:solidFill>
              </a:rPr>
              <a:t>Отв. ред. А. Н. Коп63ылов</a:t>
            </a:r>
            <a:r>
              <a:rPr lang="en-US" b="1" dirty="0" smtClean="0">
                <a:solidFill>
                  <a:schemeClr val="bg1"/>
                </a:solidFill>
              </a:rPr>
              <a:t>]</a:t>
            </a:r>
            <a:r>
              <a:rPr lang="ru-RU" b="1" dirty="0" smtClean="0">
                <a:solidFill>
                  <a:schemeClr val="bg1"/>
                </a:solidFill>
              </a:rPr>
              <a:t>. – Новосибирск: Наука, 1977. – 262 с.</a:t>
            </a:r>
            <a:endParaRPr lang="ru-RU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966578">
            <a:off x="83546" y="2549025"/>
            <a:ext cx="2412519" cy="3474738"/>
          </a:xfrm>
          <a:prstGeom prst="rect">
            <a:avLst/>
          </a:prstGeom>
          <a:noFill/>
          <a:ln/>
        </p:spPr>
      </p:pic>
      <p:sp>
        <p:nvSpPr>
          <p:cNvPr id="8" name="Прямоугольник 7"/>
          <p:cNvSpPr/>
          <p:nvPr/>
        </p:nvSpPr>
        <p:spPr>
          <a:xfrm>
            <a:off x="2928926" y="1714488"/>
            <a:ext cx="571504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63.3</a:t>
            </a:r>
          </a:p>
          <a:p>
            <a:r>
              <a:rPr lang="ru-RU" sz="2200" b="1" dirty="0" smtClean="0"/>
              <a:t>Д-28</a:t>
            </a:r>
          </a:p>
          <a:p>
            <a:r>
              <a:rPr lang="ru-RU" sz="2200" b="1" dirty="0" smtClean="0"/>
              <a:t>Декабристы и Сибирь / </a:t>
            </a:r>
            <a:r>
              <a:rPr lang="en-US" sz="2200" b="1" dirty="0" smtClean="0"/>
              <a:t>[</a:t>
            </a:r>
            <a:r>
              <a:rPr lang="ru-RU" sz="2200" b="1" dirty="0" smtClean="0"/>
              <a:t>Отв. ред. А. Н. Копылов</a:t>
            </a:r>
            <a:r>
              <a:rPr lang="en-US" sz="2200" b="1" dirty="0" smtClean="0"/>
              <a:t>]</a:t>
            </a:r>
            <a:r>
              <a:rPr lang="ru-RU" sz="2200" b="1" dirty="0" smtClean="0"/>
              <a:t>. – Новосибирск: Наука, 1977. – 262 с.</a:t>
            </a:r>
            <a:endParaRPr lang="ru-RU" sz="2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00364" y="3643314"/>
            <a:ext cx="55007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В сборнике  рассматриваются идейная эволюция декабризма после 1825 г., отношение декабристов к Сибири и их взгляды на различные аспекты ее исторического развития, условия и характер занятий декабристов на каторге и поселении, влияние декабристов на окружающее население и последующее развитие Сибири.</a:t>
            </a:r>
            <a:endParaRPr lang="ru-RU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/>
              <a:t>Декабристы в истории России</a:t>
            </a:r>
            <a:endParaRPr lang="ru-RU" sz="4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2000240"/>
            <a:ext cx="79296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14 декабря 2015 года исполняется 190 лет с памятного дня в истории России, когда на Сенатскую площадь Санкт-Петербурга вышли первенцы Свободы - декабристы. Движение декабристов появилось в кругу образованной дворянской молодежи, находившейся под влиянием европейской общественной мысли, идей французских энциклопедистов и Великой Французской революции. Декабристам были присущи горячий патриотизм, вера в величие России и энтузиазм самопожертвования за ее интересы.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428596" y="571480"/>
            <a:ext cx="4357718" cy="2695572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None/>
            </a:pPr>
            <a:r>
              <a:rPr lang="ru-RU" sz="2600" b="1" dirty="0">
                <a:solidFill>
                  <a:schemeClr val="bg1"/>
                </a:solidFill>
              </a:rPr>
              <a:t>     </a:t>
            </a:r>
            <a:r>
              <a:rPr lang="ru-RU" sz="2600" b="1" dirty="0"/>
              <a:t>63.3</a:t>
            </a:r>
          </a:p>
          <a:p>
            <a:pPr>
              <a:buFontTx/>
              <a:buNone/>
            </a:pPr>
            <a:r>
              <a:rPr lang="ru-RU" sz="2600" b="1" dirty="0"/>
              <a:t>     Д 82</a:t>
            </a:r>
          </a:p>
          <a:p>
            <a:pPr>
              <a:buFontTx/>
              <a:buNone/>
            </a:pPr>
            <a:r>
              <a:rPr lang="ru-RU" sz="2600" b="1" dirty="0"/>
              <a:t>     Дум высокое стремленье /</a:t>
            </a:r>
          </a:p>
          <a:p>
            <a:pPr>
              <a:buFontTx/>
              <a:buNone/>
            </a:pPr>
            <a:r>
              <a:rPr lang="ru-RU" sz="2600" b="1" dirty="0"/>
              <a:t>     </a:t>
            </a:r>
            <a:r>
              <a:rPr lang="en-US" sz="2600" b="1" dirty="0"/>
              <a:t>[</a:t>
            </a:r>
            <a:r>
              <a:rPr lang="ru-RU" sz="2600" b="1" dirty="0"/>
              <a:t>Сост. С. Ф. Коваль</a:t>
            </a:r>
            <a:r>
              <a:rPr lang="en-US" sz="2600" b="1" dirty="0"/>
              <a:t>]</a:t>
            </a:r>
            <a:r>
              <a:rPr lang="ru-RU" sz="2600" b="1" dirty="0"/>
              <a:t>. –Иркутск: Восточно- Сибирское кн. изд-во, 1975. – 336 с.</a:t>
            </a:r>
          </a:p>
          <a:p>
            <a:pPr>
              <a:buFontTx/>
              <a:buNone/>
            </a:pPr>
            <a:r>
              <a:rPr lang="ru-RU" sz="1400" dirty="0">
                <a:solidFill>
                  <a:schemeClr val="bg1"/>
                </a:solidFill>
              </a:rPr>
              <a:t>. </a:t>
            </a:r>
          </a:p>
          <a:p>
            <a:pPr>
              <a:buFontTx/>
              <a:buNone/>
            </a:pPr>
            <a:r>
              <a:rPr lang="ru-RU" sz="1400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43025" name="Rectangle 17"/>
          <p:cNvSpPr>
            <a:spLocks noGrp="1" noChangeArrowheads="1"/>
          </p:cNvSpPr>
          <p:nvPr>
            <p:ph sz="half" idx="3"/>
          </p:nvPr>
        </p:nvSpPr>
        <p:spPr>
          <a:xfrm>
            <a:off x="4648200" y="2928934"/>
            <a:ext cx="4038600" cy="3500462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None/>
            </a:pPr>
            <a:r>
              <a:rPr lang="ru-RU" sz="2000" dirty="0">
                <a:solidFill>
                  <a:schemeClr val="bg1"/>
                </a:solidFill>
              </a:rPr>
              <a:t>    </a:t>
            </a:r>
          </a:p>
          <a:p>
            <a:pPr>
              <a:buFontTx/>
              <a:buNone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ru-RU" sz="2000" dirty="0">
                <a:solidFill>
                  <a:schemeClr val="bg1"/>
                </a:solidFill>
              </a:rPr>
              <a:t>    </a:t>
            </a:r>
          </a:p>
          <a:p>
            <a:pPr>
              <a:buFontTx/>
              <a:buNone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ru-RU" sz="2000" dirty="0">
                <a:solidFill>
                  <a:schemeClr val="bg1"/>
                </a:solidFill>
              </a:rPr>
              <a:t>     </a:t>
            </a:r>
            <a:r>
              <a:rPr lang="ru-RU" sz="2000" dirty="0" smtClean="0">
                <a:solidFill>
                  <a:schemeClr val="bg1"/>
                </a:solidFill>
              </a:rPr>
              <a:t>  </a:t>
            </a:r>
            <a:r>
              <a:rPr lang="ru-RU" sz="2900" b="1" dirty="0" smtClean="0"/>
              <a:t>63.3</a:t>
            </a:r>
            <a:endParaRPr lang="ru-RU" sz="2900" b="1" dirty="0"/>
          </a:p>
          <a:p>
            <a:pPr>
              <a:buFontTx/>
              <a:buNone/>
            </a:pPr>
            <a:r>
              <a:rPr lang="ru-RU" sz="2900" b="1" dirty="0"/>
              <a:t>     </a:t>
            </a:r>
            <a:r>
              <a:rPr lang="ru-RU" sz="2900" b="1" dirty="0" smtClean="0"/>
              <a:t> С </a:t>
            </a:r>
            <a:r>
              <a:rPr lang="ru-RU" sz="2900" b="1" dirty="0"/>
              <a:t>25</a:t>
            </a:r>
          </a:p>
          <a:p>
            <a:pPr>
              <a:buFontTx/>
              <a:buNone/>
            </a:pPr>
            <a:r>
              <a:rPr lang="ru-RU" sz="2900" b="1" dirty="0"/>
              <a:t>     </a:t>
            </a:r>
            <a:r>
              <a:rPr lang="ru-RU" sz="2900" b="1" dirty="0" smtClean="0"/>
              <a:t> Своей </a:t>
            </a:r>
            <a:r>
              <a:rPr lang="ru-RU" sz="2900" b="1" dirty="0"/>
              <a:t>судьбой гордимся      мы / </a:t>
            </a:r>
            <a:r>
              <a:rPr lang="en-US" sz="2900" b="1" dirty="0"/>
              <a:t>[</a:t>
            </a:r>
            <a:r>
              <a:rPr lang="ru-RU" sz="2900" b="1" dirty="0"/>
              <a:t>Сост. М. Сергеев</a:t>
            </a:r>
            <a:r>
              <a:rPr lang="en-US" sz="2900" b="1" dirty="0"/>
              <a:t>]</a:t>
            </a:r>
            <a:r>
              <a:rPr lang="ru-RU" sz="2900" b="1" dirty="0"/>
              <a:t>. – Иркутск: Восточно- Сибирское кн. изд-во,1973. – 344 с.</a:t>
            </a:r>
          </a:p>
        </p:txBody>
      </p:sp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36590">
            <a:off x="900483" y="3339993"/>
            <a:ext cx="27066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20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79409">
            <a:off x="5410200" y="457200"/>
            <a:ext cx="2795588" cy="353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286248" y="285728"/>
            <a:ext cx="4395790" cy="642942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None/>
            </a:pPr>
            <a:r>
              <a:rPr lang="ru-RU" sz="2000" b="1" dirty="0">
                <a:solidFill>
                  <a:schemeClr val="bg1"/>
                </a:solidFill>
              </a:rPr>
              <a:t>     </a:t>
            </a:r>
          </a:p>
          <a:p>
            <a:pPr>
              <a:buFontTx/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ru-RU" sz="2000" b="1" dirty="0">
                <a:solidFill>
                  <a:schemeClr val="bg1"/>
                </a:solidFill>
              </a:rPr>
              <a:t>     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/>
              <a:t>63.3</a:t>
            </a:r>
          </a:p>
          <a:p>
            <a:pPr>
              <a:buFontTx/>
              <a:buNone/>
            </a:pPr>
            <a:r>
              <a:rPr lang="ru-RU" sz="2400" b="1" dirty="0" smtClean="0"/>
              <a:t>      Г-43</a:t>
            </a:r>
          </a:p>
          <a:p>
            <a:pPr>
              <a:buFontTx/>
              <a:buNone/>
            </a:pPr>
            <a:r>
              <a:rPr lang="ru-RU" sz="2400" b="1" dirty="0" smtClean="0"/>
              <a:t>      Гессен</a:t>
            </a:r>
            <a:r>
              <a:rPr lang="ru-RU" sz="2400" b="1" dirty="0"/>
              <a:t>, А. Во глубине сибирских руд... Документальная повесть / А. Гессен. – М: Детская литература, 1976. – 351 с.: ил. – (Школьная библиотека).</a:t>
            </a:r>
          </a:p>
          <a:p>
            <a:pPr>
              <a:buFontTx/>
              <a:buNone/>
            </a:pPr>
            <a:r>
              <a:rPr lang="ru-RU" sz="1400" b="1" dirty="0"/>
              <a:t>      </a:t>
            </a:r>
          </a:p>
          <a:p>
            <a:pPr>
              <a:buFontTx/>
              <a:buNone/>
            </a:pPr>
            <a:r>
              <a:rPr lang="ru-RU" sz="1400" b="1" dirty="0"/>
              <a:t>       </a:t>
            </a:r>
            <a:r>
              <a:rPr lang="ru-RU" sz="1400" b="1" dirty="0" smtClean="0"/>
              <a:t> </a:t>
            </a:r>
          </a:p>
          <a:p>
            <a:pPr>
              <a:buFontTx/>
              <a:buNone/>
            </a:pPr>
            <a:endParaRPr lang="ru-RU" sz="1400" b="1" dirty="0" smtClean="0"/>
          </a:p>
          <a:p>
            <a:pPr>
              <a:buFontTx/>
              <a:buNone/>
            </a:pPr>
            <a:r>
              <a:rPr lang="ru-RU" sz="1700" b="1" dirty="0" smtClean="0"/>
              <a:t>        </a:t>
            </a:r>
            <a:r>
              <a:rPr lang="ru-RU" sz="1900" b="1" dirty="0" smtClean="0"/>
              <a:t>На </a:t>
            </a:r>
            <a:r>
              <a:rPr lang="ru-RU" sz="1900" b="1" dirty="0"/>
              <a:t>страницах этой книги перед читателем проходит вся жизнь на каторге и в ссылке этих бесстрашных героев и последовавших за ними жен - долгие годы мук и страданий, трагических неожиданностей, надежд и разочарований, постоянного ожидания облегчения их тяжкой доли, беспрерывных мечтаний и слабой веры в осуществление своих грез…</a:t>
            </a:r>
          </a:p>
        </p:txBody>
      </p: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071942"/>
            <a:ext cx="4014202" cy="226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5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431119">
            <a:off x="450069" y="426063"/>
            <a:ext cx="2900813" cy="385539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 rot="395867">
            <a:off x="5980022" y="2418454"/>
            <a:ext cx="2508270" cy="3514092"/>
          </a:xfrm>
          <a:noFill/>
          <a:ln/>
        </p:spPr>
      </p:pic>
      <p:sp>
        <p:nvSpPr>
          <p:cNvPr id="6" name="Прямоугольник 5"/>
          <p:cNvSpPr/>
          <p:nvPr/>
        </p:nvSpPr>
        <p:spPr>
          <a:xfrm>
            <a:off x="500034" y="500042"/>
            <a:ext cx="578647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sz="2200" b="1" dirty="0" smtClean="0"/>
              <a:t>63.3</a:t>
            </a:r>
          </a:p>
          <a:p>
            <a:pPr>
              <a:buFontTx/>
              <a:buNone/>
            </a:pPr>
            <a:r>
              <a:rPr lang="ru-RU" sz="2200" b="1" dirty="0" smtClean="0"/>
              <a:t>К-11</a:t>
            </a:r>
          </a:p>
          <a:p>
            <a:pPr>
              <a:buFontTx/>
              <a:buNone/>
            </a:pPr>
            <a:r>
              <a:rPr lang="ru-RU" sz="2200" b="1" dirty="0" smtClean="0"/>
              <a:t>К России любовью горя / </a:t>
            </a:r>
            <a:r>
              <a:rPr lang="en-US" sz="2200" b="1" dirty="0" smtClean="0"/>
              <a:t>[</a:t>
            </a:r>
            <a:r>
              <a:rPr lang="ru-RU" sz="2200" b="1" dirty="0" smtClean="0"/>
              <a:t>Отв. ред. С. Ф. Коваль</a:t>
            </a:r>
            <a:r>
              <a:rPr lang="en-US" sz="2200" b="1" dirty="0" smtClean="0"/>
              <a:t>]</a:t>
            </a:r>
            <a:r>
              <a:rPr lang="ru-RU" sz="2200" b="1" dirty="0" smtClean="0"/>
              <a:t>. – Иркутск: Восточно – Сибирское кн. изд-во, 1976. – 256 с.: ил.</a:t>
            </a:r>
            <a:endParaRPr lang="ru-RU" sz="2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2786058"/>
            <a:ext cx="44291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b="1" i="1" dirty="0" smtClean="0"/>
              <a:t>В книге использованы иллюстративные  и документальные материалы из Читинского и Иркутского государственных архивов, Читинского краевого   краеведческого музея.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381000" y="381000"/>
            <a:ext cx="4495800" cy="4525963"/>
          </a:xfrm>
        </p:spPr>
        <p:txBody>
          <a:bodyPr/>
          <a:lstStyle/>
          <a:p>
            <a:pPr>
              <a:buFontTx/>
              <a:buNone/>
            </a:pPr>
            <a:r>
              <a:rPr lang="ru-RU" sz="2000" b="1" dirty="0">
                <a:solidFill>
                  <a:schemeClr val="bg1"/>
                </a:solidFill>
              </a:rPr>
              <a:t>     </a:t>
            </a:r>
            <a:r>
              <a:rPr lang="ru-RU" sz="2000" b="1" dirty="0"/>
              <a:t>63.3</a:t>
            </a:r>
          </a:p>
          <a:p>
            <a:pPr>
              <a:buFontTx/>
              <a:buNone/>
            </a:pPr>
            <a:r>
              <a:rPr lang="ru-RU" sz="2000" b="1" dirty="0"/>
              <a:t>     С 34</a:t>
            </a:r>
          </a:p>
          <a:p>
            <a:pPr>
              <a:buFontTx/>
              <a:buNone/>
            </a:pPr>
            <a:r>
              <a:rPr lang="ru-RU" sz="2000" b="1" dirty="0"/>
              <a:t>     Сибирь и декабристы.  / </a:t>
            </a:r>
            <a:r>
              <a:rPr lang="en-US" sz="2000" b="1" dirty="0"/>
              <a:t>[</a:t>
            </a:r>
            <a:r>
              <a:rPr lang="ru-RU" sz="2000" b="1" dirty="0"/>
              <a:t>Отв. ред. Б. С. Мейлах</a:t>
            </a:r>
            <a:r>
              <a:rPr lang="en-US" sz="2000" b="1" dirty="0"/>
              <a:t>]</a:t>
            </a:r>
            <a:r>
              <a:rPr lang="ru-RU" sz="2000" b="1" dirty="0"/>
              <a:t>. – Иркутск: Восточно – Сибирское кн. изд-во, </a:t>
            </a:r>
            <a:r>
              <a:rPr lang="ru-RU" sz="2000" b="1" dirty="0" smtClean="0"/>
              <a:t>Выпуски </a:t>
            </a:r>
            <a:r>
              <a:rPr lang="ru-RU" sz="2000" b="1" dirty="0"/>
              <a:t>1,3, 4, 5. </a:t>
            </a:r>
            <a:endParaRPr lang="ru-RU" sz="2000" dirty="0"/>
          </a:p>
          <a:p>
            <a:pPr>
              <a:buFontTx/>
              <a:buNone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536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38800" y="304800"/>
            <a:ext cx="1819275" cy="2667000"/>
          </a:xfrm>
          <a:noFill/>
          <a:ln/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69656">
            <a:off x="6858000" y="1600200"/>
            <a:ext cx="178593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72551">
            <a:off x="4876800" y="1981200"/>
            <a:ext cx="1981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3581400"/>
            <a:ext cx="195421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3352800"/>
            <a:ext cx="4633913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071538" y="285728"/>
            <a:ext cx="7333488" cy="4071966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…Какая бы даль ни укрыла,</a:t>
            </a:r>
          </a:p>
          <a:p>
            <a:r>
              <a:rPr lang="ru-RU" sz="3600" b="1" dirty="0" smtClean="0"/>
              <a:t>    Какие бы годы</a:t>
            </a:r>
          </a:p>
          <a:p>
            <a:r>
              <a:rPr lang="ru-RU" sz="3600" b="1" dirty="0" smtClean="0"/>
              <a:t>    с того декабря не прошли,</a:t>
            </a:r>
          </a:p>
          <a:p>
            <a:r>
              <a:rPr lang="ru-RU" sz="3600" b="1" dirty="0" smtClean="0"/>
              <a:t>    вы помните, братья,</a:t>
            </a:r>
          </a:p>
          <a:p>
            <a:r>
              <a:rPr lang="ru-RU" sz="3600" b="1" dirty="0" smtClean="0"/>
              <a:t>    для родины милой</a:t>
            </a:r>
          </a:p>
          <a:p>
            <a:r>
              <a:rPr lang="ru-RU" sz="3600" b="1" dirty="0" smtClean="0"/>
              <a:t>    мы отдали всё, что могли. </a:t>
            </a:r>
          </a:p>
          <a:p>
            <a:r>
              <a:rPr lang="ru-RU" sz="3200" b="1" i="1" dirty="0" smtClean="0"/>
              <a:t>                               Марк Сергеев</a:t>
            </a:r>
            <a:endParaRPr lang="ru-RU" sz="32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5000636"/>
            <a:ext cx="7143800" cy="121444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Выставку подготовили Т. Трухина, Н. Оченева</a:t>
            </a:r>
            <a:endParaRPr lang="ru-RU" sz="2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000528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" name="Рисунок 6"/>
          <p:cNvPicPr/>
          <p:nvPr/>
        </p:nvPicPr>
        <p:blipFill>
          <a:blip r:embed="rId3"/>
          <a:srcRect r="12283"/>
          <a:stretch>
            <a:fillRect/>
          </a:stretch>
        </p:blipFill>
        <p:spPr bwMode="auto">
          <a:xfrm>
            <a:off x="5912739" y="0"/>
            <a:ext cx="3231261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Рисунок 8"/>
          <p:cNvPicPr/>
          <p:nvPr/>
        </p:nvPicPr>
        <p:blipFill>
          <a:blip r:embed="rId4"/>
          <a:srcRect l="2362" r="-7559"/>
          <a:stretch>
            <a:fillRect/>
          </a:stretch>
        </p:blipFill>
        <p:spPr bwMode="auto">
          <a:xfrm>
            <a:off x="0" y="1928802"/>
            <a:ext cx="742952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" name="Рисунок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2357430"/>
            <a:ext cx="2928926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Рисунок 10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-214338"/>
            <a:ext cx="335758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43174" y="357167"/>
            <a:ext cx="6143668" cy="2928957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2800" b="1" dirty="0" smtClean="0"/>
              <a:t>        </a:t>
            </a:r>
            <a:r>
              <a:rPr lang="ru-RU" sz="3600" b="1" dirty="0" smtClean="0"/>
              <a:t>63.3</a:t>
            </a:r>
          </a:p>
          <a:p>
            <a:pPr>
              <a:buNone/>
            </a:pPr>
            <a:r>
              <a:rPr lang="ru-RU" sz="3600" b="1" dirty="0" smtClean="0"/>
              <a:t>      Д-28</a:t>
            </a:r>
          </a:p>
          <a:p>
            <a:pPr>
              <a:buNone/>
            </a:pPr>
            <a:r>
              <a:rPr lang="ru-RU" sz="3600" b="1" dirty="0" smtClean="0"/>
              <a:t>      Декабристы и их время: материалы и сообщения  / </a:t>
            </a:r>
            <a:r>
              <a:rPr lang="en-US" sz="3600" b="1" dirty="0" smtClean="0"/>
              <a:t>[</a:t>
            </a:r>
            <a:r>
              <a:rPr lang="ru-RU" sz="3600" b="1" dirty="0" smtClean="0"/>
              <a:t> под ред. М. П. Алексеева и Б. С. Мейлаха </a:t>
            </a:r>
            <a:r>
              <a:rPr lang="en-US" sz="3600" b="1" dirty="0" smtClean="0"/>
              <a:t>]</a:t>
            </a:r>
            <a:r>
              <a:rPr lang="ru-RU" sz="3600" b="1" dirty="0" smtClean="0"/>
              <a:t>. – М; Л: Изд-во Академии наук СССР, 1951. - 384 с, ил.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     </a:t>
            </a:r>
            <a:endParaRPr lang="ru-RU" sz="29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900" b="1" i="1" dirty="0" smtClean="0"/>
              <a:t>       В сборник вошли материалы, представляющие интерес преимущественно для изучения деятельности декабристов – литераторов: К.Ф. Рылеева, В. К. Кюхельбекера</a:t>
            </a:r>
            <a:r>
              <a:rPr lang="ru-RU" sz="2900" b="1" i="1" dirty="0" smtClean="0">
                <a:solidFill>
                  <a:schemeClr val="bg1"/>
                </a:solidFill>
              </a:rPr>
              <a:t>.</a:t>
            </a:r>
            <a:endParaRPr lang="ru-RU" sz="2900" b="1" i="1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6331" y="142852"/>
            <a:ext cx="2222529" cy="3158045"/>
          </a:xfrm>
          <a:prstGeom prst="rect">
            <a:avLst/>
          </a:prstGeom>
          <a:noFill/>
          <a:ln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228095">
            <a:off x="144265" y="2954544"/>
            <a:ext cx="2634062" cy="3806644"/>
          </a:xfrm>
          <a:prstGeom prst="rect">
            <a:avLst/>
          </a:prstGeom>
          <a:noFill/>
          <a:ln/>
        </p:spPr>
      </p:pic>
      <p:sp>
        <p:nvSpPr>
          <p:cNvPr id="7" name="Прямоугольник 6"/>
          <p:cNvSpPr/>
          <p:nvPr/>
        </p:nvSpPr>
        <p:spPr>
          <a:xfrm>
            <a:off x="3143240" y="2643182"/>
            <a:ext cx="578647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endParaRPr lang="ru-RU" sz="2200" b="1" i="1" dirty="0" smtClean="0"/>
          </a:p>
          <a:p>
            <a:pPr>
              <a:buFontTx/>
              <a:buNone/>
            </a:pPr>
            <a:endParaRPr lang="ru-RU" sz="2000" b="1" i="1" dirty="0" smtClean="0"/>
          </a:p>
          <a:p>
            <a:pPr>
              <a:buFontTx/>
              <a:buNone/>
            </a:pPr>
            <a:r>
              <a:rPr lang="ru-RU" sz="2000" b="1" i="1" dirty="0" smtClean="0"/>
              <a:t>63.3</a:t>
            </a:r>
          </a:p>
          <a:p>
            <a:pPr>
              <a:buFontTx/>
              <a:buNone/>
            </a:pPr>
            <a:r>
              <a:rPr lang="ru-RU" sz="2000" b="1" i="1" dirty="0" smtClean="0"/>
              <a:t>Г-68</a:t>
            </a:r>
          </a:p>
          <a:p>
            <a:pPr>
              <a:buFontTx/>
              <a:buNone/>
            </a:pPr>
            <a:r>
              <a:rPr lang="ru-RU" sz="2000" b="1" i="1" dirty="0" smtClean="0"/>
              <a:t>Гордин, Я А.  События и люди 14 декабря: Хроника / Я. А.  Гордин. – М: Сов. Россия, 1985. – 288 с. : ил.</a:t>
            </a:r>
          </a:p>
          <a:p>
            <a:pPr>
              <a:buFontTx/>
              <a:buNone/>
            </a:pPr>
            <a:endParaRPr lang="ru-RU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43240" y="4929198"/>
            <a:ext cx="56436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sz="1600" b="1" i="1" dirty="0" smtClean="0"/>
              <a:t>Задача автора данной книги : в</a:t>
            </a:r>
          </a:p>
          <a:p>
            <a:pPr>
              <a:buFontTx/>
              <a:buNone/>
            </a:pPr>
            <a:r>
              <a:rPr lang="ru-RU" sz="1600" b="1" i="1" dirty="0" smtClean="0"/>
              <a:t>хронологической последовательности рассказать о подготовке и ходе восстания на</a:t>
            </a:r>
          </a:p>
          <a:p>
            <a:pPr>
              <a:buFontTx/>
              <a:buNone/>
            </a:pPr>
            <a:r>
              <a:rPr lang="ru-RU" sz="1600" b="1" i="1" dirty="0" smtClean="0"/>
              <a:t>Сенатской площади. В повествовании нет вымысла. За основу взяты и публиковавшиеся, и архивные документы. </a:t>
            </a:r>
            <a:endParaRPr lang="ru-RU" sz="1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071802" y="357167"/>
            <a:ext cx="5929354" cy="1928825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ru-RU" sz="2000" b="1" dirty="0" smtClean="0"/>
              <a:t>     63.3</a:t>
            </a:r>
          </a:p>
          <a:p>
            <a:pPr>
              <a:buFontTx/>
              <a:buNone/>
            </a:pPr>
            <a:r>
              <a:rPr lang="ru-RU" sz="2000" b="1" dirty="0" smtClean="0"/>
              <a:t>     И-75</a:t>
            </a:r>
          </a:p>
          <a:p>
            <a:pPr>
              <a:buFontTx/>
              <a:buNone/>
            </a:pPr>
            <a:r>
              <a:rPr lang="ru-RU" sz="2000" b="1" dirty="0" smtClean="0"/>
              <a:t>     Йосифова, Б. Декабристы / Б. Йосифова. – М: Прогресс, 1983. – 384 с. : ил.</a:t>
            </a:r>
          </a:p>
          <a:p>
            <a:pPr>
              <a:buFontTx/>
              <a:buNone/>
            </a:pPr>
            <a:r>
              <a:rPr lang="ru-RU" sz="1800" b="1" i="1" dirty="0" smtClean="0">
                <a:solidFill>
                  <a:schemeClr val="bg1"/>
                </a:solidFill>
              </a:rPr>
              <a:t> </a:t>
            </a:r>
            <a:endParaRPr lang="ru-RU" sz="1800" b="1" i="1" dirty="0" smtClean="0"/>
          </a:p>
          <a:p>
            <a:endParaRPr lang="ru-RU" dirty="0"/>
          </a:p>
        </p:txBody>
      </p:sp>
      <p:pic>
        <p:nvPicPr>
          <p:cNvPr id="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 rot="21361106">
            <a:off x="402832" y="364949"/>
            <a:ext cx="2402032" cy="3456732"/>
          </a:xfrm>
          <a:noFill/>
          <a:ln/>
        </p:spPr>
      </p:pic>
      <p:sp>
        <p:nvSpPr>
          <p:cNvPr id="6" name="Прямоугольник 5"/>
          <p:cNvSpPr/>
          <p:nvPr/>
        </p:nvSpPr>
        <p:spPr>
          <a:xfrm>
            <a:off x="3500430" y="2000240"/>
            <a:ext cx="5357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b="1" i="1" dirty="0" smtClean="0"/>
              <a:t>Эта книга – художественно    документальная повесть о декабристах - их идеологии и бессмертной трагедии.</a:t>
            </a:r>
            <a:endParaRPr lang="ru-RU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772" y="3180702"/>
            <a:ext cx="2709775" cy="3615392"/>
          </a:xfrm>
          <a:prstGeom prst="rect">
            <a:avLst/>
          </a:prstGeom>
          <a:noFill/>
          <a:ln/>
        </p:spPr>
      </p:pic>
      <p:sp>
        <p:nvSpPr>
          <p:cNvPr id="11" name="Прямоугольник 10"/>
          <p:cNvSpPr/>
          <p:nvPr/>
        </p:nvSpPr>
        <p:spPr>
          <a:xfrm>
            <a:off x="3428992" y="3357562"/>
            <a:ext cx="54292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sz="2000" b="1" dirty="0" smtClean="0"/>
              <a:t>63.3</a:t>
            </a:r>
          </a:p>
          <a:p>
            <a:pPr>
              <a:buFontTx/>
              <a:buNone/>
            </a:pPr>
            <a:r>
              <a:rPr lang="ru-RU" sz="2000" b="1" dirty="0" smtClean="0"/>
              <a:t>Н-59</a:t>
            </a:r>
          </a:p>
          <a:p>
            <a:pPr>
              <a:buFontTx/>
              <a:buNone/>
            </a:pPr>
            <a:r>
              <a:rPr lang="ru-RU" sz="2000" b="1" dirty="0" smtClean="0"/>
              <a:t>Нечкина, М. В. День 14 декабря 1825 года / М. В. Нечкина. – М: Мысль, 1975. – 398 с. : ил.</a:t>
            </a:r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428992" y="5072074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b="1" i="1" dirty="0" smtClean="0"/>
              <a:t>В монографии автор динамично раскрывает ход восстания декабристов, его этапы, действия правительственной стороны.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214282" y="457200"/>
            <a:ext cx="4929222" cy="5615006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ru-RU" sz="2000" dirty="0"/>
              <a:t>     </a:t>
            </a:r>
            <a:r>
              <a:rPr lang="ru-RU" sz="2000" dirty="0" smtClean="0"/>
              <a:t> </a:t>
            </a:r>
            <a:r>
              <a:rPr lang="ru-RU" sz="2400" b="1" dirty="0" smtClean="0"/>
              <a:t>63.3</a:t>
            </a:r>
            <a:endParaRPr lang="ru-RU" sz="2400" b="1" dirty="0"/>
          </a:p>
          <a:p>
            <a:pPr>
              <a:buFontTx/>
              <a:buNone/>
            </a:pPr>
            <a:r>
              <a:rPr lang="ru-RU" sz="2400" b="1" dirty="0"/>
              <a:t>     Н 59</a:t>
            </a:r>
          </a:p>
          <a:p>
            <a:pPr>
              <a:buFontTx/>
              <a:buNone/>
            </a:pPr>
            <a:r>
              <a:rPr lang="ru-RU" sz="2400" b="1" dirty="0"/>
              <a:t>     Нечкина, М. В. О нас в </a:t>
            </a:r>
            <a:r>
              <a:rPr lang="ru-RU" sz="2400" b="1" dirty="0" smtClean="0"/>
              <a:t>истории страницы </a:t>
            </a:r>
            <a:r>
              <a:rPr lang="ru-RU" sz="2400" b="1" dirty="0"/>
              <a:t>напишут…Из истории декабристов / М.В. Нечкина. – Иркутск: Восточно -Сибирское кн. </a:t>
            </a:r>
            <a:r>
              <a:rPr lang="ru-RU" sz="2400" b="1" dirty="0" smtClean="0"/>
              <a:t>изд-во</a:t>
            </a:r>
            <a:r>
              <a:rPr lang="ru-RU" sz="2400" b="1" dirty="0"/>
              <a:t>, 1982. – 352 с.</a:t>
            </a:r>
          </a:p>
          <a:p>
            <a:pPr>
              <a:buFontTx/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ru-RU" sz="1600" b="1" dirty="0">
                <a:solidFill>
                  <a:schemeClr val="bg1"/>
                </a:solidFill>
              </a:rPr>
              <a:t>      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700" b="1" dirty="0" smtClean="0"/>
              <a:t>Настоящее </a:t>
            </a:r>
            <a:r>
              <a:rPr lang="ru-RU" sz="1700" b="1" dirty="0"/>
              <a:t>издание представляет собой сборник статей о движении декабристов и его деятельности. Некоторые из них охватывают проблему в целом, </a:t>
            </a:r>
            <a:r>
              <a:rPr lang="ru-RU" sz="1700" b="1" dirty="0" smtClean="0"/>
              <a:t>выясняют место декабристов в истории России. Другие </a:t>
            </a:r>
            <a:r>
              <a:rPr lang="ru-RU" sz="1700" b="1" dirty="0"/>
              <a:t>посвящены разнообразным аспектам движения- программным </a:t>
            </a:r>
            <a:r>
              <a:rPr lang="ru-RU" sz="1700" b="1" dirty="0" smtClean="0"/>
              <a:t>документам и </a:t>
            </a:r>
            <a:r>
              <a:rPr lang="ru-RU" sz="1700" b="1" dirty="0"/>
              <a:t>идейным памятникам декабристских тайных обществ, отдельным декабристам, их окружению. Значительное внимание в сборнике уделяется теме «Сибирь и декабристы».</a:t>
            </a:r>
          </a:p>
          <a:p>
            <a:pPr>
              <a:buFontTx/>
              <a:buNone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560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 rot="262792">
            <a:off x="5242113" y="1183377"/>
            <a:ext cx="3103563" cy="4572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 rot="21422415">
            <a:off x="219683" y="1385829"/>
            <a:ext cx="2592319" cy="3777174"/>
          </a:xfrm>
          <a:noFill/>
          <a:ln/>
        </p:spPr>
      </p:pic>
      <p:sp>
        <p:nvSpPr>
          <p:cNvPr id="6" name="Прямоугольник 5"/>
          <p:cNvSpPr/>
          <p:nvPr/>
        </p:nvSpPr>
        <p:spPr>
          <a:xfrm>
            <a:off x="3143240" y="714356"/>
            <a:ext cx="52864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sz="2000" b="1" i="1" dirty="0" smtClean="0"/>
              <a:t>63.3</a:t>
            </a:r>
          </a:p>
          <a:p>
            <a:pPr>
              <a:buFontTx/>
              <a:buNone/>
            </a:pPr>
            <a:r>
              <a:rPr lang="ru-RU" sz="2000" b="1" i="1" dirty="0" smtClean="0"/>
              <a:t>О-94</a:t>
            </a:r>
          </a:p>
          <a:p>
            <a:pPr>
              <a:buFontTx/>
              <a:buNone/>
            </a:pPr>
            <a:r>
              <a:rPr lang="ru-RU" sz="2000" b="1" i="1" dirty="0" smtClean="0"/>
              <a:t>Очерки из истории движения декабристов: сборник статей /</a:t>
            </a:r>
            <a:r>
              <a:rPr lang="en-US" sz="2000" b="1" i="1" dirty="0" smtClean="0"/>
              <a:t>[</a:t>
            </a:r>
            <a:r>
              <a:rPr lang="ru-RU" sz="2000" b="1" i="1" dirty="0" smtClean="0"/>
              <a:t> под ред. Н. М. Дружинина, Г. Е. Сыроечковского</a:t>
            </a:r>
            <a:r>
              <a:rPr lang="en-US" sz="2000" b="1" i="1" dirty="0" smtClean="0"/>
              <a:t>]</a:t>
            </a:r>
            <a:r>
              <a:rPr lang="ru-RU" sz="2000" b="1" i="1" dirty="0" smtClean="0"/>
              <a:t>. – М: Госполитиздат, 1954. – 580 с.</a:t>
            </a:r>
            <a:endParaRPr lang="ru-RU" sz="2000" b="1" i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7343" y="3143248"/>
            <a:ext cx="4826891" cy="32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 rot="186817">
            <a:off x="5887921" y="426279"/>
            <a:ext cx="2648379" cy="3808413"/>
          </a:xfrm>
          <a:noFill/>
          <a:ln/>
        </p:spPr>
      </p:pic>
      <p:sp>
        <p:nvSpPr>
          <p:cNvPr id="12" name="Прямоугольник 11"/>
          <p:cNvSpPr/>
          <p:nvPr/>
        </p:nvSpPr>
        <p:spPr>
          <a:xfrm>
            <a:off x="357158" y="357166"/>
            <a:ext cx="5715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sz="2000" b="1" dirty="0" smtClean="0"/>
              <a:t>63.3</a:t>
            </a:r>
          </a:p>
          <a:p>
            <a:pPr>
              <a:buFontTx/>
              <a:buNone/>
            </a:pPr>
            <a:r>
              <a:rPr lang="ru-RU" sz="2000" b="1" dirty="0" smtClean="0"/>
              <a:t>Ф-33</a:t>
            </a:r>
          </a:p>
          <a:p>
            <a:pPr>
              <a:buFontTx/>
              <a:buNone/>
            </a:pPr>
            <a:r>
              <a:rPr lang="ru-RU" sz="2000" b="1" dirty="0" smtClean="0"/>
              <a:t>Федоров, В. А. «Своей судьбой гордимся мы…» (следствие и суд над декабристами)  /  В. А. Федоров. – М: Мысль, 1988. – 298 с.: ил.</a:t>
            </a:r>
            <a:endParaRPr lang="ru-RU" sz="2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7158" y="2571744"/>
            <a:ext cx="42862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b="1" i="1" dirty="0" smtClean="0"/>
              <a:t>В книге подробно освещается первый в истории России широкий политический процесс — следствие и суд над декабристами. Автор рассказывает о  создании и деятельности Следственного комитета, поведении декабристов на следствии.</a:t>
            </a:r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3851059"/>
            <a:ext cx="4536486" cy="300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00438"/>
            <a:ext cx="278608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42844" y="5786454"/>
            <a:ext cx="32147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Камера в Зотовом бастионе, где содержались декабристы. Художник А. Цесевич</a:t>
            </a:r>
            <a:endParaRPr lang="ru-RU" sz="1400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58973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Статьи из периодических изданий</a:t>
            </a:r>
            <a:endParaRPr lang="ru-RU" sz="2800" b="1" dirty="0"/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3286116" y="1142984"/>
            <a:ext cx="5572164" cy="5311824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ru-RU" sz="1600" b="1" dirty="0" smtClean="0"/>
              <a:t>Беспалая, Е «Без тебя я, как без жизни… (О</a:t>
            </a:r>
          </a:p>
          <a:p>
            <a:pPr>
              <a:buFontTx/>
              <a:buNone/>
            </a:pPr>
            <a:r>
              <a:rPr lang="ru-RU" sz="1600" b="1" dirty="0" smtClean="0"/>
              <a:t>женах декабристов) / Е. Беспалая // Родина.</a:t>
            </a:r>
          </a:p>
          <a:p>
            <a:pPr>
              <a:buFontTx/>
              <a:buNone/>
            </a:pPr>
            <a:r>
              <a:rPr lang="ru-RU" sz="1600" b="1" dirty="0" smtClean="0"/>
              <a:t>– 2008. - № 5. – С. 118 – 121.</a:t>
            </a:r>
            <a:br>
              <a:rPr lang="ru-RU" sz="1600" b="1" dirty="0" smtClean="0"/>
            </a:br>
            <a:endParaRPr lang="ru-RU" sz="1600" b="1" dirty="0" smtClean="0"/>
          </a:p>
          <a:p>
            <a:pPr>
              <a:buFontTx/>
              <a:buNone/>
            </a:pPr>
            <a:r>
              <a:rPr lang="ru-RU" sz="1600" b="1" dirty="0" smtClean="0"/>
              <a:t>Гросул, В. Я. Декабристы и эмиграция / В. Я.</a:t>
            </a:r>
          </a:p>
          <a:p>
            <a:pPr>
              <a:buFontTx/>
              <a:buNone/>
            </a:pPr>
            <a:r>
              <a:rPr lang="ru-RU" sz="1600" b="1" dirty="0" smtClean="0"/>
              <a:t>Гросул // Отечественная история. – 2006. - №6.</a:t>
            </a:r>
          </a:p>
          <a:p>
            <a:pPr>
              <a:buFontTx/>
              <a:buNone/>
            </a:pPr>
            <a:r>
              <a:rPr lang="ru-RU" sz="1600" b="1" dirty="0" smtClean="0"/>
              <a:t>– С. 3 – 19.</a:t>
            </a:r>
          </a:p>
          <a:p>
            <a:pPr>
              <a:buFontTx/>
              <a:buNone/>
            </a:pPr>
            <a:endParaRPr lang="ru-RU" sz="1600" b="1" dirty="0" smtClean="0"/>
          </a:p>
          <a:p>
            <a:pPr>
              <a:buFontTx/>
              <a:buNone/>
            </a:pPr>
            <a:r>
              <a:rPr lang="ru-RU" sz="1600" b="1" dirty="0" smtClean="0"/>
              <a:t> Ильин, П. В. Новое об истории декабристского</a:t>
            </a:r>
          </a:p>
          <a:p>
            <a:pPr>
              <a:buFontTx/>
              <a:buNone/>
            </a:pPr>
            <a:r>
              <a:rPr lang="ru-RU" sz="1600" b="1" dirty="0" smtClean="0"/>
              <a:t> движения ( по страницам неизвестной рукописи</a:t>
            </a:r>
          </a:p>
          <a:p>
            <a:pPr>
              <a:buFontTx/>
              <a:buNone/>
            </a:pPr>
            <a:r>
              <a:rPr lang="ru-RU" sz="1600" b="1" dirty="0" smtClean="0"/>
              <a:t>записок - С. П. Трубецкого) / П. В. Ильин //</a:t>
            </a:r>
          </a:p>
          <a:p>
            <a:pPr>
              <a:buFontTx/>
              <a:buNone/>
            </a:pPr>
            <a:r>
              <a:rPr lang="ru-RU" sz="1600" b="1" dirty="0" smtClean="0"/>
              <a:t>Отечественная история. – 2003. - № 6. – С. 138 –</a:t>
            </a:r>
          </a:p>
          <a:p>
            <a:pPr>
              <a:buFontTx/>
              <a:buNone/>
            </a:pPr>
            <a:r>
              <a:rPr lang="ru-RU" sz="1600" b="1" dirty="0" smtClean="0"/>
              <a:t>146.</a:t>
            </a:r>
            <a:br>
              <a:rPr lang="ru-RU" sz="1600" b="1" dirty="0" smtClean="0"/>
            </a:br>
            <a:endParaRPr lang="ru-RU" sz="1600" b="1" dirty="0" smtClean="0"/>
          </a:p>
          <a:p>
            <a:pPr>
              <a:buFontTx/>
              <a:buNone/>
            </a:pPr>
            <a:r>
              <a:rPr lang="ru-RU" sz="1600" b="1" dirty="0" smtClean="0"/>
              <a:t>Ильин, П. В. Персональный состав тайных</a:t>
            </a:r>
          </a:p>
          <a:p>
            <a:pPr>
              <a:buFontTx/>
              <a:buNone/>
            </a:pPr>
            <a:r>
              <a:rPr lang="ru-RU" sz="1600" b="1" dirty="0" smtClean="0"/>
              <a:t>обществ декабристов : проблемы изучения / П.</a:t>
            </a:r>
          </a:p>
          <a:p>
            <a:pPr>
              <a:buFontTx/>
              <a:buNone/>
            </a:pPr>
            <a:r>
              <a:rPr lang="ru-RU" sz="1600" b="1" dirty="0" smtClean="0"/>
              <a:t>В. Ильин // Отечественная история. – 2004. - № 6</a:t>
            </a:r>
          </a:p>
          <a:p>
            <a:pPr>
              <a:buFontTx/>
              <a:buNone/>
            </a:pPr>
            <a:r>
              <a:rPr lang="ru-RU" sz="1600" b="1" dirty="0" smtClean="0"/>
              <a:t>– С. 117 - 126.</a:t>
            </a:r>
            <a:endParaRPr lang="ru-RU" sz="1600" b="1" dirty="0"/>
          </a:p>
        </p:txBody>
      </p:sp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960154">
            <a:off x="-5128" y="940410"/>
            <a:ext cx="18986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73770">
            <a:off x="1521043" y="1211005"/>
            <a:ext cx="16144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1391</TotalTime>
  <Words>1751</Words>
  <Application>Microsoft Office PowerPoint</Application>
  <PresentationFormat>Экран (4:3)</PresentationFormat>
  <Paragraphs>170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Яркая</vt:lpstr>
      <vt:lpstr>Дум высокое стремленье</vt:lpstr>
      <vt:lpstr>Декабристы в истории России</vt:lpstr>
      <vt:lpstr>Слайд 3</vt:lpstr>
      <vt:lpstr>Слайд 4</vt:lpstr>
      <vt:lpstr>Слайд 5</vt:lpstr>
      <vt:lpstr>Слайд 6</vt:lpstr>
      <vt:lpstr>Слайд 7</vt:lpstr>
      <vt:lpstr>Слайд 8</vt:lpstr>
      <vt:lpstr>Статьи из периодических изданий</vt:lpstr>
      <vt:lpstr>Слайд 10</vt:lpstr>
      <vt:lpstr>Своей судьбой гордимся мы (воспоминания и записки декабристов и о декабристах)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Во глубине сибирских руд… Декабристы на каторге и в ссылке</vt:lpstr>
      <vt:lpstr>Слайд 20</vt:lpstr>
      <vt:lpstr>Слайд 21</vt:lpstr>
      <vt:lpstr>Слайд 22</vt:lpstr>
      <vt:lpstr>Слайд 23</vt:lpstr>
      <vt:lpstr>Слайд 24</vt:lpstr>
    </vt:vector>
  </TitlesOfParts>
  <Company>CHGMA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«Дум высокое стремленье»</dc:title>
  <dc:creator>balabina1</dc:creator>
  <cp:lastModifiedBy>balabina1</cp:lastModifiedBy>
  <cp:revision>137</cp:revision>
  <dcterms:created xsi:type="dcterms:W3CDTF">2015-11-18T07:13:01Z</dcterms:created>
  <dcterms:modified xsi:type="dcterms:W3CDTF">2015-12-10T07:36:48Z</dcterms:modified>
</cp:coreProperties>
</file>